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58007" autoAdjust="0"/>
  </p:normalViewPr>
  <p:slideViewPr>
    <p:cSldViewPr>
      <p:cViewPr varScale="1">
        <p:scale>
          <a:sx n="41" d="100"/>
          <a:sy n="41" d="100"/>
        </p:scale>
        <p:origin x="-222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85A1A7-0E42-4C97-997F-062434EA6BD1}" type="datetimeFigureOut">
              <a:rPr lang="en-US" smtClean="0"/>
              <a:pPr/>
              <a:t>6/27/2021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DB7CE1-7205-4CF4-AF00-8CF1D90334D2}" type="slidenum">
              <a:rPr lang="en-US" smtClean="0"/>
              <a:pPr/>
              <a:t>‹#›</a:t>
            </a:fld>
            <a:endParaRPr lang="en-US"/>
          </a:p>
        </p:txBody>
      </p:sp>
    </p:spTree>
    <p:extLst>
      <p:ext uri="{BB962C8B-B14F-4D97-AF65-F5344CB8AC3E}">
        <p14:creationId xmlns:p14="http://schemas.microsoft.com/office/powerpoint/2010/main" xmlns="" val="37986454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600" kern="1200" dirty="0" smtClean="0">
                <a:solidFill>
                  <a:schemeClr val="tx1"/>
                </a:solidFill>
                <a:effectLst/>
                <a:latin typeface="Times New Roman" pitchFamily="18" charset="0"/>
                <a:ea typeface="+mn-ea"/>
                <a:cs typeface="Times New Roman" pitchFamily="18" charset="0"/>
              </a:rPr>
              <a:t>It is no doubt that poverty in the United States is on the rise, specifically following an economic crisis caused by the pandemic and stalled recovery. The Census Bureau reports that around 15 percent of the US population, which equates to around 46 million US citizens, lives below the poverty line (</a:t>
            </a:r>
            <a:r>
              <a:rPr lang="en-US" sz="2600" kern="1200" dirty="0" err="1" smtClean="0">
                <a:solidFill>
                  <a:schemeClr val="tx1"/>
                </a:solidFill>
                <a:effectLst/>
                <a:latin typeface="Times New Roman" pitchFamily="18" charset="0"/>
                <a:ea typeface="+mn-ea"/>
                <a:cs typeface="Times New Roman" pitchFamily="18" charset="0"/>
              </a:rPr>
              <a:t>Semega</a:t>
            </a:r>
            <a:r>
              <a:rPr lang="en-US" sz="2600" kern="1200" dirty="0" smtClean="0">
                <a:solidFill>
                  <a:schemeClr val="tx1"/>
                </a:solidFill>
                <a:effectLst/>
                <a:latin typeface="Times New Roman" pitchFamily="18" charset="0"/>
                <a:ea typeface="+mn-ea"/>
                <a:cs typeface="Times New Roman" pitchFamily="18" charset="0"/>
              </a:rPr>
              <a:t> et al., 2017). Such a figure is worrying and should trigger the American government and citizens to act swiftly in growing the economy. Poverty results in social inequity and economic injustices.  </a:t>
            </a:r>
          </a:p>
          <a:p>
            <a:endParaRPr lang="en-US" dirty="0"/>
          </a:p>
        </p:txBody>
      </p:sp>
      <p:sp>
        <p:nvSpPr>
          <p:cNvPr id="4" name="Slide Number Placeholder 3"/>
          <p:cNvSpPr>
            <a:spLocks noGrp="1"/>
          </p:cNvSpPr>
          <p:nvPr>
            <p:ph type="sldNum" sz="quarter" idx="10"/>
          </p:nvPr>
        </p:nvSpPr>
        <p:spPr/>
        <p:txBody>
          <a:bodyPr/>
          <a:lstStyle/>
          <a:p>
            <a:fld id="{A8DB7CE1-7205-4CF4-AF00-8CF1D90334D2}" type="slidenum">
              <a:rPr lang="en-US" smtClean="0"/>
              <a:pPr/>
              <a:t>2</a:t>
            </a:fld>
            <a:endParaRPr lang="en-US"/>
          </a:p>
        </p:txBody>
      </p:sp>
    </p:spTree>
    <p:extLst>
      <p:ext uri="{BB962C8B-B14F-4D97-AF65-F5344CB8AC3E}">
        <p14:creationId xmlns:p14="http://schemas.microsoft.com/office/powerpoint/2010/main" xmlns="" val="5649087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600" kern="1200" dirty="0" smtClean="0">
                <a:solidFill>
                  <a:schemeClr val="tx1"/>
                </a:solidFill>
                <a:effectLst/>
                <a:latin typeface="Times New Roman" pitchFamily="18" charset="0"/>
                <a:ea typeface="+mn-ea"/>
                <a:cs typeface="Times New Roman" pitchFamily="18" charset="0"/>
              </a:rPr>
              <a:t>Economic injustice is a sign of poverty.  Poverty has the potential to increase criminal activities. Notably, poor people will look for all means they can get themselves food at the table. Some of them may be forced to practice criminal activities like burglary to get money so that they can meet their basic needs. Poverty also results in poor public health. Notably, poor people are not able to access healthy diets, neither are they able to access care services (Boone et al., 2018). As a result, diseases become common among such individuals, thereby posing a public health burden. Poverty also reduced investments since people can only afford money to meet their basic needs. Reduced investments also slow economic growth. Governments may also channel most of their funds to cater to the health of poor people, thereby channeling little or no funds to investment projects.   </a:t>
            </a:r>
          </a:p>
          <a:p>
            <a:endParaRPr lang="en-US" dirty="0"/>
          </a:p>
        </p:txBody>
      </p:sp>
      <p:sp>
        <p:nvSpPr>
          <p:cNvPr id="4" name="Slide Number Placeholder 3"/>
          <p:cNvSpPr>
            <a:spLocks noGrp="1"/>
          </p:cNvSpPr>
          <p:nvPr>
            <p:ph type="sldNum" sz="quarter" idx="10"/>
          </p:nvPr>
        </p:nvSpPr>
        <p:spPr/>
        <p:txBody>
          <a:bodyPr/>
          <a:lstStyle/>
          <a:p>
            <a:fld id="{A8DB7CE1-7205-4CF4-AF00-8CF1D90334D2}" type="slidenum">
              <a:rPr lang="en-US" smtClean="0"/>
              <a:pPr/>
              <a:t>3</a:t>
            </a:fld>
            <a:endParaRPr lang="en-US"/>
          </a:p>
        </p:txBody>
      </p:sp>
    </p:spTree>
    <p:extLst>
      <p:ext uri="{BB962C8B-B14F-4D97-AF65-F5344CB8AC3E}">
        <p14:creationId xmlns:p14="http://schemas.microsoft.com/office/powerpoint/2010/main" xmlns="" val="33471300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600" kern="1200" dirty="0" smtClean="0">
                <a:solidFill>
                  <a:schemeClr val="tx1"/>
                </a:solidFill>
                <a:effectLst/>
                <a:latin typeface="Times New Roman" pitchFamily="18" charset="0"/>
                <a:ea typeface="+mn-ea"/>
                <a:cs typeface="Times New Roman" pitchFamily="18" charset="0"/>
              </a:rPr>
              <a:t>One of the ethical theories related to economic justice, poverty, and wealth is the theory of Justice and Fairness. Rawls developed this theory to assist societies in ordering their affairs. The theory is based on the principle of maxi min (John, 2017). Notably, societies should maximize opportunities and minimize inequalities. For societies to reduce economic inequality, they should apply the principle of maxi min. This may involve creating more employment opportunities and minimizing barriers to employment opportunities.    </a:t>
            </a:r>
          </a:p>
          <a:p>
            <a:endParaRPr lang="en-US" dirty="0"/>
          </a:p>
        </p:txBody>
      </p:sp>
      <p:sp>
        <p:nvSpPr>
          <p:cNvPr id="4" name="Slide Number Placeholder 3"/>
          <p:cNvSpPr>
            <a:spLocks noGrp="1"/>
          </p:cNvSpPr>
          <p:nvPr>
            <p:ph type="sldNum" sz="quarter" idx="10"/>
          </p:nvPr>
        </p:nvSpPr>
        <p:spPr/>
        <p:txBody>
          <a:bodyPr/>
          <a:lstStyle/>
          <a:p>
            <a:fld id="{A8DB7CE1-7205-4CF4-AF00-8CF1D90334D2}" type="slidenum">
              <a:rPr lang="en-US" smtClean="0"/>
              <a:pPr/>
              <a:t>4</a:t>
            </a:fld>
            <a:endParaRPr lang="en-US"/>
          </a:p>
        </p:txBody>
      </p:sp>
    </p:spTree>
    <p:extLst>
      <p:ext uri="{BB962C8B-B14F-4D97-AF65-F5344CB8AC3E}">
        <p14:creationId xmlns:p14="http://schemas.microsoft.com/office/powerpoint/2010/main" xmlns="" val="150092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018F23C-E37A-476F-91D8-9628E936F018}" type="datetimeFigureOut">
              <a:rPr lang="en-US" smtClean="0"/>
              <a:pPr/>
              <a:t>6/27/2021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77B2BF-3E3F-4E35-836C-468CA9287D39}" type="slidenum">
              <a:rPr lang="en-US" smtClean="0"/>
              <a:pPr/>
              <a:t>‹#›</a:t>
            </a:fld>
            <a:endParaRPr lang="en-US"/>
          </a:p>
        </p:txBody>
      </p:sp>
    </p:spTree>
    <p:extLst>
      <p:ext uri="{BB962C8B-B14F-4D97-AF65-F5344CB8AC3E}">
        <p14:creationId xmlns:p14="http://schemas.microsoft.com/office/powerpoint/2010/main" xmlns="" val="57441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18F23C-E37A-476F-91D8-9628E936F018}" type="datetimeFigureOut">
              <a:rPr lang="en-US" smtClean="0"/>
              <a:pPr/>
              <a:t>6/27/2021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77B2BF-3E3F-4E35-836C-468CA9287D39}" type="slidenum">
              <a:rPr lang="en-US" smtClean="0"/>
              <a:pPr/>
              <a:t>‹#›</a:t>
            </a:fld>
            <a:endParaRPr lang="en-US"/>
          </a:p>
        </p:txBody>
      </p:sp>
    </p:spTree>
    <p:extLst>
      <p:ext uri="{BB962C8B-B14F-4D97-AF65-F5344CB8AC3E}">
        <p14:creationId xmlns:p14="http://schemas.microsoft.com/office/powerpoint/2010/main" xmlns="" val="1305828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18F23C-E37A-476F-91D8-9628E936F018}" type="datetimeFigureOut">
              <a:rPr lang="en-US" smtClean="0"/>
              <a:pPr/>
              <a:t>6/27/2021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77B2BF-3E3F-4E35-836C-468CA9287D39}" type="slidenum">
              <a:rPr lang="en-US" smtClean="0"/>
              <a:pPr/>
              <a:t>‹#›</a:t>
            </a:fld>
            <a:endParaRPr lang="en-US"/>
          </a:p>
        </p:txBody>
      </p:sp>
    </p:spTree>
    <p:extLst>
      <p:ext uri="{BB962C8B-B14F-4D97-AF65-F5344CB8AC3E}">
        <p14:creationId xmlns:p14="http://schemas.microsoft.com/office/powerpoint/2010/main" xmlns="" val="3543675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18F23C-E37A-476F-91D8-9628E936F018}" type="datetimeFigureOut">
              <a:rPr lang="en-US" smtClean="0"/>
              <a:pPr/>
              <a:t>6/27/2021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77B2BF-3E3F-4E35-836C-468CA9287D39}" type="slidenum">
              <a:rPr lang="en-US" smtClean="0"/>
              <a:pPr/>
              <a:t>‹#›</a:t>
            </a:fld>
            <a:endParaRPr lang="en-US"/>
          </a:p>
        </p:txBody>
      </p:sp>
    </p:spTree>
    <p:extLst>
      <p:ext uri="{BB962C8B-B14F-4D97-AF65-F5344CB8AC3E}">
        <p14:creationId xmlns:p14="http://schemas.microsoft.com/office/powerpoint/2010/main" xmlns="" val="5247719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18F23C-E37A-476F-91D8-9628E936F018}" type="datetimeFigureOut">
              <a:rPr lang="en-US" smtClean="0"/>
              <a:pPr/>
              <a:t>6/27/2021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77B2BF-3E3F-4E35-836C-468CA9287D39}" type="slidenum">
              <a:rPr lang="en-US" smtClean="0"/>
              <a:pPr/>
              <a:t>‹#›</a:t>
            </a:fld>
            <a:endParaRPr lang="en-US"/>
          </a:p>
        </p:txBody>
      </p:sp>
    </p:spTree>
    <p:extLst>
      <p:ext uri="{BB962C8B-B14F-4D97-AF65-F5344CB8AC3E}">
        <p14:creationId xmlns:p14="http://schemas.microsoft.com/office/powerpoint/2010/main" xmlns="" val="1908273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018F23C-E37A-476F-91D8-9628E936F018}" type="datetimeFigureOut">
              <a:rPr lang="en-US" smtClean="0"/>
              <a:pPr/>
              <a:t>6/27/2021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77B2BF-3E3F-4E35-836C-468CA9287D39}" type="slidenum">
              <a:rPr lang="en-US" smtClean="0"/>
              <a:pPr/>
              <a:t>‹#›</a:t>
            </a:fld>
            <a:endParaRPr lang="en-US"/>
          </a:p>
        </p:txBody>
      </p:sp>
    </p:spTree>
    <p:extLst>
      <p:ext uri="{BB962C8B-B14F-4D97-AF65-F5344CB8AC3E}">
        <p14:creationId xmlns:p14="http://schemas.microsoft.com/office/powerpoint/2010/main" xmlns="" val="109928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18F23C-E37A-476F-91D8-9628E936F018}" type="datetimeFigureOut">
              <a:rPr lang="en-US" smtClean="0"/>
              <a:pPr/>
              <a:t>6/27/2021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77B2BF-3E3F-4E35-836C-468CA9287D39}" type="slidenum">
              <a:rPr lang="en-US" smtClean="0"/>
              <a:pPr/>
              <a:t>‹#›</a:t>
            </a:fld>
            <a:endParaRPr lang="en-US"/>
          </a:p>
        </p:txBody>
      </p:sp>
    </p:spTree>
    <p:extLst>
      <p:ext uri="{BB962C8B-B14F-4D97-AF65-F5344CB8AC3E}">
        <p14:creationId xmlns:p14="http://schemas.microsoft.com/office/powerpoint/2010/main" xmlns="" val="2387718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18F23C-E37A-476F-91D8-9628E936F018}" type="datetimeFigureOut">
              <a:rPr lang="en-US" smtClean="0"/>
              <a:pPr/>
              <a:t>6/27/2021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77B2BF-3E3F-4E35-836C-468CA9287D39}" type="slidenum">
              <a:rPr lang="en-US" smtClean="0"/>
              <a:pPr/>
              <a:t>‹#›</a:t>
            </a:fld>
            <a:endParaRPr lang="en-US"/>
          </a:p>
        </p:txBody>
      </p:sp>
    </p:spTree>
    <p:extLst>
      <p:ext uri="{BB962C8B-B14F-4D97-AF65-F5344CB8AC3E}">
        <p14:creationId xmlns:p14="http://schemas.microsoft.com/office/powerpoint/2010/main" xmlns="" val="4088304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18F23C-E37A-476F-91D8-9628E936F018}" type="datetimeFigureOut">
              <a:rPr lang="en-US" smtClean="0"/>
              <a:pPr/>
              <a:t>6/27/2021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77B2BF-3E3F-4E35-836C-468CA9287D39}" type="slidenum">
              <a:rPr lang="en-US" smtClean="0"/>
              <a:pPr/>
              <a:t>‹#›</a:t>
            </a:fld>
            <a:endParaRPr lang="en-US"/>
          </a:p>
        </p:txBody>
      </p:sp>
    </p:spTree>
    <p:extLst>
      <p:ext uri="{BB962C8B-B14F-4D97-AF65-F5344CB8AC3E}">
        <p14:creationId xmlns:p14="http://schemas.microsoft.com/office/powerpoint/2010/main" xmlns="" val="1589421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18F23C-E37A-476F-91D8-9628E936F018}" type="datetimeFigureOut">
              <a:rPr lang="en-US" smtClean="0"/>
              <a:pPr/>
              <a:t>6/27/2021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77B2BF-3E3F-4E35-836C-468CA9287D39}" type="slidenum">
              <a:rPr lang="en-US" smtClean="0"/>
              <a:pPr/>
              <a:t>‹#›</a:t>
            </a:fld>
            <a:endParaRPr lang="en-US"/>
          </a:p>
        </p:txBody>
      </p:sp>
    </p:spTree>
    <p:extLst>
      <p:ext uri="{BB962C8B-B14F-4D97-AF65-F5344CB8AC3E}">
        <p14:creationId xmlns:p14="http://schemas.microsoft.com/office/powerpoint/2010/main" xmlns="" val="564166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18F23C-E37A-476F-91D8-9628E936F018}" type="datetimeFigureOut">
              <a:rPr lang="en-US" smtClean="0"/>
              <a:pPr/>
              <a:t>6/27/2021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77B2BF-3E3F-4E35-836C-468CA9287D39}" type="slidenum">
              <a:rPr lang="en-US" smtClean="0"/>
              <a:pPr/>
              <a:t>‹#›</a:t>
            </a:fld>
            <a:endParaRPr lang="en-US"/>
          </a:p>
        </p:txBody>
      </p:sp>
    </p:spTree>
    <p:extLst>
      <p:ext uri="{BB962C8B-B14F-4D97-AF65-F5344CB8AC3E}">
        <p14:creationId xmlns:p14="http://schemas.microsoft.com/office/powerpoint/2010/main" xmlns="" val="40095622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18F23C-E37A-476F-91D8-9628E936F018}" type="datetimeFigureOut">
              <a:rPr lang="en-US" smtClean="0"/>
              <a:pPr/>
              <a:t>6/27/2021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77B2BF-3E3F-4E35-836C-468CA9287D39}" type="slidenum">
              <a:rPr lang="en-US" smtClean="0"/>
              <a:pPr/>
              <a:t>‹#›</a:t>
            </a:fld>
            <a:endParaRPr lang="en-US"/>
          </a:p>
        </p:txBody>
      </p:sp>
    </p:spTree>
    <p:extLst>
      <p:ext uri="{BB962C8B-B14F-4D97-AF65-F5344CB8AC3E}">
        <p14:creationId xmlns:p14="http://schemas.microsoft.com/office/powerpoint/2010/main" xmlns="" val="61445912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76201"/>
            <a:ext cx="8839200" cy="2895599"/>
          </a:xfrm>
        </p:spPr>
        <p:txBody>
          <a:bodyPr>
            <a:normAutofit fontScale="90000"/>
          </a:bodyPr>
          <a:lstStyle/>
          <a:p>
            <a:r>
              <a:rPr lang="en-US" sz="6700" dirty="0">
                <a:latin typeface="Times New Roman" pitchFamily="18" charset="0"/>
                <a:cs typeface="Times New Roman" pitchFamily="18" charset="0"/>
              </a:rPr>
              <a:t>Ethical Issues Related to Economic Justice, Poverty, and Wealth</a:t>
            </a:r>
            <a:r>
              <a:rPr lang="en-US" dirty="0"/>
              <a:t/>
            </a:r>
            <a:br>
              <a:rPr lang="en-US" dirty="0"/>
            </a:br>
            <a:endParaRPr lang="en-US" dirty="0"/>
          </a:p>
        </p:txBody>
      </p:sp>
      <p:sp>
        <p:nvSpPr>
          <p:cNvPr id="3" name="Subtitle 2"/>
          <p:cNvSpPr>
            <a:spLocks noGrp="1"/>
          </p:cNvSpPr>
          <p:nvPr>
            <p:ph type="subTitle" idx="1"/>
          </p:nvPr>
        </p:nvSpPr>
        <p:spPr>
          <a:xfrm>
            <a:off x="1371600" y="4114800"/>
            <a:ext cx="6400800" cy="2362200"/>
          </a:xfrm>
        </p:spPr>
        <p:txBody>
          <a:bodyPr>
            <a:normAutofit/>
          </a:bodyPr>
          <a:lstStyle/>
          <a:p>
            <a:r>
              <a:rPr lang="en-US" sz="4000" dirty="0" smtClean="0">
                <a:latin typeface="Times New Roman" pitchFamily="18" charset="0"/>
                <a:cs typeface="Times New Roman" pitchFamily="18" charset="0"/>
              </a:rPr>
              <a:t>Name</a:t>
            </a:r>
          </a:p>
          <a:p>
            <a:r>
              <a:rPr lang="en-US" sz="4000" dirty="0" smtClean="0">
                <a:latin typeface="Times New Roman" pitchFamily="18" charset="0"/>
                <a:cs typeface="Times New Roman" pitchFamily="18" charset="0"/>
              </a:rPr>
              <a:t>Institution</a:t>
            </a:r>
          </a:p>
          <a:p>
            <a:r>
              <a:rPr lang="en-US" sz="4000" dirty="0" smtClean="0">
                <a:latin typeface="Times New Roman" pitchFamily="18" charset="0"/>
                <a:cs typeface="Times New Roman" pitchFamily="18" charset="0"/>
              </a:rPr>
              <a:t>Date</a:t>
            </a:r>
            <a:endParaRPr lang="en-US" sz="4000" dirty="0">
              <a:latin typeface="Times New Roman" pitchFamily="18" charset="0"/>
              <a:cs typeface="Times New Roman" pitchFamily="18" charset="0"/>
            </a:endParaRPr>
          </a:p>
        </p:txBody>
      </p:sp>
    </p:spTree>
    <p:extLst>
      <p:ext uri="{BB962C8B-B14F-4D97-AF65-F5344CB8AC3E}">
        <p14:creationId xmlns:p14="http://schemas.microsoft.com/office/powerpoint/2010/main" xmlns="" val="31188653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838199"/>
          </a:xfrm>
        </p:spPr>
        <p:txBody>
          <a:bodyPr>
            <a:normAutofit/>
          </a:bodyPr>
          <a:lstStyle/>
          <a:p>
            <a:r>
              <a:rPr lang="en-US" sz="4000" dirty="0" smtClean="0">
                <a:latin typeface="Times New Roman" pitchFamily="18" charset="0"/>
                <a:cs typeface="Times New Roman" pitchFamily="18" charset="0"/>
              </a:rPr>
              <a:t>Introduction</a:t>
            </a:r>
            <a:endParaRPr lang="en-US" sz="4000"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219200"/>
            <a:ext cx="8610600" cy="5257800"/>
          </a:xfrm>
        </p:spPr>
        <p:txBody>
          <a:bodyPr/>
          <a:lstStyle/>
          <a:p>
            <a:pPr marL="457200" indent="-457200" algn="l">
              <a:buFont typeface="Arial" pitchFamily="34" charset="0"/>
              <a:buChar char="•"/>
            </a:pPr>
            <a:r>
              <a:rPr lang="en-US" sz="2600" dirty="0">
                <a:latin typeface="Times New Roman" pitchFamily="18" charset="0"/>
                <a:cs typeface="Times New Roman" pitchFamily="18" charset="0"/>
              </a:rPr>
              <a:t>Poverty is on the rise in the US</a:t>
            </a:r>
          </a:p>
          <a:p>
            <a:pPr marL="457200" indent="-457200" algn="l">
              <a:buFont typeface="Arial" pitchFamily="34" charset="0"/>
              <a:buChar char="•"/>
            </a:pPr>
            <a:r>
              <a:rPr lang="en-US" sz="2600" dirty="0">
                <a:latin typeface="Times New Roman" pitchFamily="18" charset="0"/>
                <a:cs typeface="Times New Roman" pitchFamily="18" charset="0"/>
              </a:rPr>
              <a:t>46 million Americans live below the poverty line</a:t>
            </a:r>
          </a:p>
          <a:p>
            <a:pPr marL="457200" indent="-457200" algn="l">
              <a:buFont typeface="Arial" pitchFamily="34" charset="0"/>
              <a:buChar char="•"/>
            </a:pPr>
            <a:r>
              <a:rPr lang="en-US" sz="2600" dirty="0">
                <a:latin typeface="Times New Roman" pitchFamily="18" charset="0"/>
                <a:cs typeface="Times New Roman" pitchFamily="18" charset="0"/>
              </a:rPr>
              <a:t>Poverty results in inequality</a:t>
            </a:r>
          </a:p>
          <a:p>
            <a:pPr marL="457200" indent="-457200" algn="l">
              <a:buFont typeface="Arial" pitchFamily="34" charset="0"/>
              <a:buChar char="•"/>
            </a:pPr>
            <a:r>
              <a:rPr lang="en-US" sz="2600" dirty="0">
                <a:latin typeface="Times New Roman" pitchFamily="18" charset="0"/>
                <a:cs typeface="Times New Roman" pitchFamily="18" charset="0"/>
              </a:rPr>
              <a:t>A deep regression and stalled recovery are among the major causes (</a:t>
            </a:r>
            <a:r>
              <a:rPr lang="en-US" sz="2600" dirty="0" err="1">
                <a:latin typeface="Times New Roman" pitchFamily="18" charset="0"/>
                <a:cs typeface="Times New Roman" pitchFamily="18" charset="0"/>
              </a:rPr>
              <a:t>Semega</a:t>
            </a:r>
            <a:r>
              <a:rPr lang="en-US" sz="2600" dirty="0">
                <a:latin typeface="Times New Roman" pitchFamily="18" charset="0"/>
                <a:cs typeface="Times New Roman" pitchFamily="18" charset="0"/>
              </a:rPr>
              <a:t> et al., 2017).</a:t>
            </a:r>
          </a:p>
          <a:p>
            <a:endParaRPr lang="en-US" dirty="0"/>
          </a:p>
        </p:txBody>
      </p:sp>
      <p:pic>
        <p:nvPicPr>
          <p:cNvPr id="4" name="Picture 3" descr="Pin on Thoughts, Concepts &amp;amp; Context"/>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048000" y="3657600"/>
            <a:ext cx="3581400" cy="2895600"/>
          </a:xfrm>
          <a:prstGeom prst="rect">
            <a:avLst/>
          </a:prstGeom>
          <a:noFill/>
          <a:ln>
            <a:noFill/>
          </a:ln>
        </p:spPr>
      </p:pic>
    </p:spTree>
    <p:extLst>
      <p:ext uri="{BB962C8B-B14F-4D97-AF65-F5344CB8AC3E}">
        <p14:creationId xmlns:p14="http://schemas.microsoft.com/office/powerpoint/2010/main" xmlns="" val="2993010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52401"/>
            <a:ext cx="8763000" cy="1676399"/>
          </a:xfrm>
        </p:spPr>
        <p:txBody>
          <a:bodyPr>
            <a:normAutofit fontScale="90000"/>
          </a:bodyPr>
          <a:lstStyle/>
          <a:p>
            <a:r>
              <a:rPr lang="en-US" dirty="0">
                <a:latin typeface="Times New Roman" pitchFamily="18" charset="0"/>
                <a:cs typeface="Times New Roman" pitchFamily="18" charset="0"/>
              </a:rPr>
              <a:t>Effects of Poverty and Economic Injustice</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152400" y="1981200"/>
            <a:ext cx="8839200" cy="4648200"/>
          </a:xfrm>
        </p:spPr>
        <p:txBody>
          <a:bodyPr>
            <a:normAutofit/>
          </a:bodyPr>
          <a:lstStyle/>
          <a:p>
            <a:pPr marL="457200" indent="-457200" algn="l">
              <a:buFont typeface="Arial" pitchFamily="34" charset="0"/>
              <a:buChar char="•"/>
            </a:pPr>
            <a:r>
              <a:rPr lang="en-US" sz="2600" dirty="0">
                <a:latin typeface="Times New Roman" pitchFamily="18" charset="0"/>
                <a:cs typeface="Times New Roman" pitchFamily="18" charset="0"/>
              </a:rPr>
              <a:t>Increased criminal activities</a:t>
            </a:r>
          </a:p>
          <a:p>
            <a:pPr marL="457200" indent="-457200" algn="l">
              <a:buFont typeface="Arial" pitchFamily="34" charset="0"/>
              <a:buChar char="•"/>
            </a:pPr>
            <a:r>
              <a:rPr lang="en-US" sz="2600" dirty="0">
                <a:latin typeface="Times New Roman" pitchFamily="18" charset="0"/>
                <a:cs typeface="Times New Roman" pitchFamily="18" charset="0"/>
              </a:rPr>
              <a:t>Poor public health</a:t>
            </a:r>
          </a:p>
          <a:p>
            <a:pPr marL="457200" indent="-457200" algn="l">
              <a:buFont typeface="Arial" pitchFamily="34" charset="0"/>
              <a:buChar char="•"/>
            </a:pPr>
            <a:r>
              <a:rPr lang="en-US" sz="2600" dirty="0">
                <a:latin typeface="Times New Roman" pitchFamily="18" charset="0"/>
                <a:cs typeface="Times New Roman" pitchFamily="18" charset="0"/>
              </a:rPr>
              <a:t>Reduced investments</a:t>
            </a:r>
          </a:p>
          <a:p>
            <a:pPr marL="457200" indent="-457200" algn="l">
              <a:buFont typeface="Arial" pitchFamily="34" charset="0"/>
              <a:buChar char="•"/>
            </a:pPr>
            <a:r>
              <a:rPr lang="en-US" sz="2600" dirty="0">
                <a:latin typeface="Times New Roman" pitchFamily="18" charset="0"/>
                <a:cs typeface="Times New Roman" pitchFamily="18" charset="0"/>
              </a:rPr>
              <a:t>Slow economic growth (Boone et al., 2018)</a:t>
            </a:r>
          </a:p>
          <a:p>
            <a:endParaRPr lang="en-US" dirty="0"/>
          </a:p>
        </p:txBody>
      </p:sp>
      <p:pic>
        <p:nvPicPr>
          <p:cNvPr id="4" name="Picture 3" descr="Effects of poverty - Eschool"/>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3453912" y="4114800"/>
            <a:ext cx="4318488" cy="2438400"/>
          </a:xfrm>
          <a:prstGeom prst="rect">
            <a:avLst/>
          </a:prstGeom>
          <a:noFill/>
          <a:ln>
            <a:noFill/>
          </a:ln>
        </p:spPr>
      </p:pic>
    </p:spTree>
    <p:extLst>
      <p:ext uri="{BB962C8B-B14F-4D97-AF65-F5344CB8AC3E}">
        <p14:creationId xmlns:p14="http://schemas.microsoft.com/office/powerpoint/2010/main" xmlns="" val="1870421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761999"/>
          </a:xfrm>
        </p:spPr>
        <p:txBody>
          <a:bodyPr>
            <a:normAutofit fontScale="90000"/>
          </a:bodyPr>
          <a:lstStyle/>
          <a:p>
            <a:r>
              <a:rPr lang="en-US" dirty="0" smtClean="0">
                <a:latin typeface="Times New Roman" pitchFamily="18" charset="0"/>
                <a:cs typeface="Times New Roman" pitchFamily="18" charset="0"/>
              </a:rPr>
              <a:t>Ethical Theory</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066800"/>
            <a:ext cx="8686800" cy="5486400"/>
          </a:xfrm>
        </p:spPr>
        <p:txBody>
          <a:bodyPr>
            <a:normAutofit/>
          </a:bodyPr>
          <a:lstStyle/>
          <a:p>
            <a:pPr marL="457200" indent="-457200" algn="l">
              <a:buFont typeface="Arial" pitchFamily="34" charset="0"/>
              <a:buChar char="•"/>
            </a:pPr>
            <a:r>
              <a:rPr lang="en-US" sz="2600" dirty="0">
                <a:latin typeface="Times New Roman" pitchFamily="18" charset="0"/>
                <a:cs typeface="Times New Roman" pitchFamily="18" charset="0"/>
              </a:rPr>
              <a:t>The theory of justice as fairness</a:t>
            </a:r>
          </a:p>
          <a:p>
            <a:pPr marL="457200" indent="-457200" algn="l">
              <a:buFont typeface="Arial" pitchFamily="34" charset="0"/>
              <a:buChar char="•"/>
            </a:pPr>
            <a:r>
              <a:rPr lang="en-US" sz="2600" dirty="0">
                <a:latin typeface="Times New Roman" pitchFamily="18" charset="0"/>
                <a:cs typeface="Times New Roman" pitchFamily="18" charset="0"/>
              </a:rPr>
              <a:t>The theory is developed by John Rawls</a:t>
            </a:r>
          </a:p>
          <a:p>
            <a:pPr marL="457200" indent="-457200" algn="l">
              <a:buFont typeface="Arial" pitchFamily="34" charset="0"/>
              <a:buChar char="•"/>
            </a:pPr>
            <a:r>
              <a:rPr lang="en-US" sz="2600" dirty="0">
                <a:latin typeface="Times New Roman" pitchFamily="18" charset="0"/>
                <a:cs typeface="Times New Roman" pitchFamily="18" charset="0"/>
              </a:rPr>
              <a:t>Rawls believed in the principle of maxi min</a:t>
            </a:r>
          </a:p>
          <a:p>
            <a:pPr marL="457200" indent="-457200" algn="l">
              <a:buFont typeface="Arial" pitchFamily="34" charset="0"/>
              <a:buChar char="•"/>
            </a:pPr>
            <a:r>
              <a:rPr lang="en-US" sz="2600" dirty="0">
                <a:latin typeface="Times New Roman" pitchFamily="18" charset="0"/>
                <a:cs typeface="Times New Roman" pitchFamily="18" charset="0"/>
              </a:rPr>
              <a:t>Maximizing opportunities would help in reducing poverty and economic injustices (John, 2017).</a:t>
            </a:r>
          </a:p>
          <a:p>
            <a:endParaRPr lang="en-US" dirty="0"/>
          </a:p>
        </p:txBody>
      </p:sp>
      <p:pic>
        <p:nvPicPr>
          <p:cNvPr id="4" name="Picture 3" descr="PPT - Theories of Justice PowerPoint Presentation, free download - ID:269149"/>
          <p:cNvPicPr/>
          <p:nvPr/>
        </p:nvPicPr>
        <p:blipFill>
          <a:blip r:embed="rId3">
            <a:extLst>
              <a:ext uri="{28A0092B-C50C-407E-A947-70E740481C1C}">
                <a14:useLocalDpi xmlns:a14="http://schemas.microsoft.com/office/drawing/2010/main" xmlns="" val="0"/>
              </a:ext>
            </a:extLst>
          </a:blip>
          <a:srcRect/>
          <a:stretch>
            <a:fillRect/>
          </a:stretch>
        </p:blipFill>
        <p:spPr bwMode="auto">
          <a:xfrm>
            <a:off x="3657600" y="3733800"/>
            <a:ext cx="4267200" cy="2819400"/>
          </a:xfrm>
          <a:prstGeom prst="rect">
            <a:avLst/>
          </a:prstGeom>
          <a:noFill/>
          <a:ln>
            <a:noFill/>
          </a:ln>
        </p:spPr>
      </p:pic>
    </p:spTree>
    <p:extLst>
      <p:ext uri="{BB962C8B-B14F-4D97-AF65-F5344CB8AC3E}">
        <p14:creationId xmlns:p14="http://schemas.microsoft.com/office/powerpoint/2010/main" xmlns="" val="358170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838199"/>
          </a:xfrm>
        </p:spPr>
        <p:txBody>
          <a:bodyPr>
            <a:normAutofit/>
          </a:bodyPr>
          <a:lstStyle/>
          <a:p>
            <a:r>
              <a:rPr lang="en-US" sz="4000" dirty="0" smtClean="0">
                <a:latin typeface="Times New Roman" pitchFamily="18" charset="0"/>
                <a:cs typeface="Times New Roman" pitchFamily="18" charset="0"/>
              </a:rPr>
              <a:t>References</a:t>
            </a:r>
            <a:endParaRPr lang="en-US" sz="4000" dirty="0">
              <a:latin typeface="Times New Roman" pitchFamily="18" charset="0"/>
              <a:cs typeface="Times New Roman" pitchFamily="18" charset="0"/>
            </a:endParaRPr>
          </a:p>
        </p:txBody>
      </p:sp>
      <p:sp>
        <p:nvSpPr>
          <p:cNvPr id="3" name="Subtitle 2"/>
          <p:cNvSpPr>
            <a:spLocks noGrp="1"/>
          </p:cNvSpPr>
          <p:nvPr>
            <p:ph type="subTitle" idx="1"/>
          </p:nvPr>
        </p:nvSpPr>
        <p:spPr>
          <a:xfrm>
            <a:off x="228600" y="1066800"/>
            <a:ext cx="8610600" cy="5486400"/>
          </a:xfrm>
        </p:spPr>
        <p:txBody>
          <a:bodyPr>
            <a:normAutofit/>
          </a:bodyPr>
          <a:lstStyle/>
          <a:p>
            <a:pPr marL="457200" indent="-457200" algn="l">
              <a:buFont typeface="Arial" pitchFamily="34" charset="0"/>
              <a:buChar char="•"/>
            </a:pPr>
            <a:r>
              <a:rPr lang="en-US" sz="2600" dirty="0">
                <a:latin typeface="Times New Roman" pitchFamily="18" charset="0"/>
                <a:cs typeface="Times New Roman" pitchFamily="18" charset="0"/>
              </a:rPr>
              <a:t>Boone, K., </a:t>
            </a:r>
            <a:r>
              <a:rPr lang="en-US" sz="2600" dirty="0" err="1">
                <a:latin typeface="Times New Roman" pitchFamily="18" charset="0"/>
                <a:cs typeface="Times New Roman" pitchFamily="18" charset="0"/>
              </a:rPr>
              <a:t>Roets</a:t>
            </a:r>
            <a:r>
              <a:rPr lang="en-US" sz="2600" dirty="0">
                <a:latin typeface="Times New Roman" pitchFamily="18" charset="0"/>
                <a:cs typeface="Times New Roman" pitchFamily="18" charset="0"/>
              </a:rPr>
              <a:t>, G., &amp; </a:t>
            </a:r>
            <a:r>
              <a:rPr lang="en-US" sz="2600" dirty="0" err="1">
                <a:latin typeface="Times New Roman" pitchFamily="18" charset="0"/>
                <a:cs typeface="Times New Roman" pitchFamily="18" charset="0"/>
              </a:rPr>
              <a:t>Roose</a:t>
            </a:r>
            <a:r>
              <a:rPr lang="en-US" sz="2600" dirty="0">
                <a:latin typeface="Times New Roman" pitchFamily="18" charset="0"/>
                <a:cs typeface="Times New Roman" pitchFamily="18" charset="0"/>
              </a:rPr>
              <a:t>, R. (2018). Social work, poverty and anti-poverty strategies: Creating cultural forums. </a:t>
            </a:r>
            <a:r>
              <a:rPr lang="en-US" sz="2600" i="1" dirty="0">
                <a:latin typeface="Times New Roman" pitchFamily="18" charset="0"/>
                <a:cs typeface="Times New Roman" pitchFamily="18" charset="0"/>
              </a:rPr>
              <a:t>The British Journal of Social Work</a:t>
            </a:r>
            <a:r>
              <a:rPr lang="en-US" sz="2600" dirty="0">
                <a:latin typeface="Times New Roman" pitchFamily="18" charset="0"/>
                <a:cs typeface="Times New Roman" pitchFamily="18" charset="0"/>
              </a:rPr>
              <a:t>, </a:t>
            </a:r>
            <a:r>
              <a:rPr lang="en-US" sz="2600" i="1" dirty="0">
                <a:latin typeface="Times New Roman" pitchFamily="18" charset="0"/>
                <a:cs typeface="Times New Roman" pitchFamily="18" charset="0"/>
              </a:rPr>
              <a:t>48</a:t>
            </a:r>
            <a:r>
              <a:rPr lang="en-US" sz="2600" dirty="0">
                <a:latin typeface="Times New Roman" pitchFamily="18" charset="0"/>
                <a:cs typeface="Times New Roman" pitchFamily="18" charset="0"/>
              </a:rPr>
              <a:t>(8), 2381-2399.</a:t>
            </a:r>
          </a:p>
          <a:p>
            <a:pPr marL="457200" indent="-457200" algn="l">
              <a:buFont typeface="Arial" pitchFamily="34" charset="0"/>
              <a:buChar char="•"/>
            </a:pPr>
            <a:r>
              <a:rPr lang="en-US" sz="2600" dirty="0">
                <a:latin typeface="Times New Roman" pitchFamily="18" charset="0"/>
                <a:cs typeface="Times New Roman" pitchFamily="18" charset="0"/>
              </a:rPr>
              <a:t>John, R. (2017). Justice as fairness. In </a:t>
            </a:r>
            <a:r>
              <a:rPr lang="en-US" sz="2600" i="1" dirty="0">
                <a:latin typeface="Times New Roman" pitchFamily="18" charset="0"/>
                <a:cs typeface="Times New Roman" pitchFamily="18" charset="0"/>
              </a:rPr>
              <a:t>Power, Authority, Justice &amp; Rights</a:t>
            </a:r>
            <a:r>
              <a:rPr lang="en-US" sz="2600" dirty="0">
                <a:latin typeface="Times New Roman" pitchFamily="18" charset="0"/>
                <a:cs typeface="Times New Roman" pitchFamily="18" charset="0"/>
              </a:rPr>
              <a:t> (pp. 192-218). </a:t>
            </a:r>
            <a:r>
              <a:rPr lang="en-US" sz="2600" dirty="0" err="1">
                <a:latin typeface="Times New Roman" pitchFamily="18" charset="0"/>
                <a:cs typeface="Times New Roman" pitchFamily="18" charset="0"/>
              </a:rPr>
              <a:t>Routledge</a:t>
            </a:r>
            <a:r>
              <a:rPr lang="en-US" sz="2600" dirty="0">
                <a:latin typeface="Times New Roman" pitchFamily="18" charset="0"/>
                <a:cs typeface="Times New Roman" pitchFamily="18" charset="0"/>
              </a:rPr>
              <a:t>.</a:t>
            </a:r>
          </a:p>
          <a:p>
            <a:pPr marL="457200" indent="-457200" algn="l">
              <a:buFont typeface="Arial" pitchFamily="34" charset="0"/>
              <a:buChar char="•"/>
            </a:pPr>
            <a:r>
              <a:rPr lang="en-US" sz="2600" dirty="0" err="1">
                <a:latin typeface="Times New Roman" pitchFamily="18" charset="0"/>
                <a:cs typeface="Times New Roman" pitchFamily="18" charset="0"/>
              </a:rPr>
              <a:t>Semega</a:t>
            </a:r>
            <a:r>
              <a:rPr lang="en-US" sz="2600" dirty="0">
                <a:latin typeface="Times New Roman" pitchFamily="18" charset="0"/>
                <a:cs typeface="Times New Roman" pitchFamily="18" charset="0"/>
              </a:rPr>
              <a:t>, J. L., Fontenot, K. R., &amp; </a:t>
            </a:r>
            <a:r>
              <a:rPr lang="en-US" sz="2600" dirty="0" err="1">
                <a:latin typeface="Times New Roman" pitchFamily="18" charset="0"/>
                <a:cs typeface="Times New Roman" pitchFamily="18" charset="0"/>
              </a:rPr>
              <a:t>Kollar</a:t>
            </a:r>
            <a:r>
              <a:rPr lang="en-US" sz="2600" dirty="0">
                <a:latin typeface="Times New Roman" pitchFamily="18" charset="0"/>
                <a:cs typeface="Times New Roman" pitchFamily="18" charset="0"/>
              </a:rPr>
              <a:t>, M. A. (2017). Income and poverty in the United States: 2016. </a:t>
            </a:r>
            <a:r>
              <a:rPr lang="en-US" sz="2600" i="1" dirty="0">
                <a:latin typeface="Times New Roman" pitchFamily="18" charset="0"/>
                <a:cs typeface="Times New Roman" pitchFamily="18" charset="0"/>
              </a:rPr>
              <a:t>Current Population Reports</a:t>
            </a:r>
            <a:r>
              <a:rPr lang="en-US" sz="2600" dirty="0">
                <a:latin typeface="Times New Roman" pitchFamily="18" charset="0"/>
                <a:cs typeface="Times New Roman" pitchFamily="18" charset="0"/>
              </a:rPr>
              <a:t>, (P60-259).</a:t>
            </a:r>
          </a:p>
          <a:p>
            <a:r>
              <a:rPr lang="en-US" dirty="0"/>
              <a:t> </a:t>
            </a:r>
          </a:p>
          <a:p>
            <a:endParaRPr lang="en-US" dirty="0"/>
          </a:p>
        </p:txBody>
      </p:sp>
    </p:spTree>
    <p:extLst>
      <p:ext uri="{BB962C8B-B14F-4D97-AF65-F5344CB8AC3E}">
        <p14:creationId xmlns:p14="http://schemas.microsoft.com/office/powerpoint/2010/main" xmlns="" val="2521154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566</Words>
  <Application>Microsoft Office PowerPoint</Application>
  <PresentationFormat>On-screen Show (4:3)</PresentationFormat>
  <Paragraphs>30</Paragraphs>
  <Slides>5</Slides>
  <Notes>3</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Ethical Issues Related to Economic Justice, Poverty, and Wealth </vt:lpstr>
      <vt:lpstr>Introduction</vt:lpstr>
      <vt:lpstr>Effects of Poverty and Economic Injustice </vt:lpstr>
      <vt:lpstr>Ethical Theory</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Ethical Issues Related to Economic Justice, Poverty, and Wealth</dc:title>
  <dc:creator>user</dc:creator>
  <cp:lastModifiedBy>Kevin</cp:lastModifiedBy>
  <cp:revision>1</cp:revision>
  <dcterms:created xsi:type="dcterms:W3CDTF">2021-06-27T09:27:12Z</dcterms:created>
  <dcterms:modified xsi:type="dcterms:W3CDTF">2021-06-27T12:02:10Z</dcterms:modified>
</cp:coreProperties>
</file>